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7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22"/>
      <p:bold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Economica" panose="020B060402020202020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Segoe Print" panose="02000600000000000000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778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BA2215E8-3784-C15D-A4B5-8D56A814D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8A8E4D8D-F7AE-2356-EC7C-3E2BC4DA98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39A315D4-4A4B-EB70-E838-5F4F817CC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705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5B5FA275-BB8F-076A-F512-DC653112B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7942291F-6D75-F8B2-4979-6552029BA3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CF8EB5C3-CEDF-6F2E-5D52-4E528AD32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73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D9D1833E-F6B6-DE01-BE6B-D3259F9B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4417AD81-7A96-393A-4E0F-BDC0D81F5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921C7315-20DC-35BD-9CE4-09432D533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708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AB45620-737B-8835-327E-75E427F6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DD42FB1C-3729-8836-E17D-1E02A4118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9476A6A4-9E65-4E8F-230D-24302B468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426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19C9AB7E-E718-DFA1-9A61-D9480C50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AE33C7F7-E64A-10BD-3CA1-9427F6B8A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A24C7A87-1497-D059-0F0B-6DF4A14E1E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934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3FC555A9-F233-E510-997A-856BB31C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531040CE-EFCE-0F35-31F6-FB9E2274B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21C216D2-F570-0508-9530-1D06493204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20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gif"/><Relationship Id="rId5" Type="http://schemas.openxmlformats.org/officeDocument/2006/relationships/image" Target="../media/image8.gif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gif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295009" y="4479533"/>
            <a:ext cx="2321959" cy="461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ru-RU" sz="4300" dirty="0">
                <a:latin typeface="Century Gothic" panose="020B0502020202020204" pitchFamily="34" charset="0"/>
              </a:rPr>
              <a:t>16 червня 2025</a:t>
            </a: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BB57A0-D56B-E565-8553-90CC67D62967}"/>
              </a:ext>
            </a:extLst>
          </p:cNvPr>
          <p:cNvSpPr txBox="1"/>
          <p:nvPr/>
        </p:nvSpPr>
        <p:spPr>
          <a:xfrm>
            <a:off x="2859314" y="842970"/>
            <a:ext cx="4702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dirty="0">
                <a:latin typeface="Century Gothic" panose="020B0502020202020204" pitchFamily="34" charset="0"/>
              </a:rPr>
              <a:t>Програмна система для підтримки інтерактивного вивчення лексики іноземної мови з функціями спільного редагування, тестування та змагань. </a:t>
            </a:r>
            <a:endParaRPr lang="en-US" sz="2000" dirty="0">
              <a:latin typeface="Century Gothic" panose="020B0502020202020204" pitchFamily="34" charset="0"/>
            </a:endParaRPr>
          </a:p>
          <a:p>
            <a:pPr algn="ctr"/>
            <a:r>
              <a:rPr lang="uk-UA" sz="2000" dirty="0">
                <a:latin typeface="Century Gothic" panose="020B0502020202020204" pitchFamily="34" charset="0"/>
              </a:rPr>
              <a:t>Серверна частина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E6CE1AA-F554-FD6E-A214-E7DDC56F34B4}"/>
              </a:ext>
            </a:extLst>
          </p:cNvPr>
          <p:cNvSpPr txBox="1">
            <a:spLocks/>
          </p:cNvSpPr>
          <p:nvPr/>
        </p:nvSpPr>
        <p:spPr>
          <a:xfrm>
            <a:off x="756557" y="3032329"/>
            <a:ext cx="5166495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1400" dirty="0"/>
              <a:t>ПЗПІ-21-10</a:t>
            </a:r>
            <a:r>
              <a:rPr lang="en-US" sz="1400" dirty="0"/>
              <a:t>,</a:t>
            </a:r>
            <a:r>
              <a:rPr lang="ru-RU" sz="1400" dirty="0"/>
              <a:t> Микольчук М.В</a:t>
            </a:r>
            <a:endParaRPr lang="en-US" sz="1400" dirty="0"/>
          </a:p>
          <a:p>
            <a:endParaRPr lang="ru-RU" sz="1400" dirty="0"/>
          </a:p>
          <a:p>
            <a:r>
              <a:rPr lang="ru-RU" sz="1400" dirty="0" err="1"/>
              <a:t>Керівник</a:t>
            </a:r>
            <a:r>
              <a:rPr lang="ru-RU" sz="1400" dirty="0"/>
              <a:t>:</a:t>
            </a:r>
            <a:r>
              <a:rPr lang="en-US" sz="1400" dirty="0"/>
              <a:t> </a:t>
            </a:r>
            <a:r>
              <a:rPr lang="ru-RU" sz="1400" dirty="0"/>
              <a:t>ст. </a:t>
            </a:r>
            <a:r>
              <a:rPr lang="ru-RU" sz="1400" dirty="0" err="1"/>
              <a:t>викладач</a:t>
            </a:r>
            <a:r>
              <a:rPr lang="ru-RU" sz="1400" dirty="0"/>
              <a:t> каф. </a:t>
            </a:r>
            <a:r>
              <a:rPr lang="ru-RU" sz="1400" dirty="0" err="1"/>
              <a:t>Пі</a:t>
            </a:r>
            <a:r>
              <a:rPr lang="ru-RU" sz="1400" dirty="0"/>
              <a:t> </a:t>
            </a:r>
            <a:r>
              <a:rPr lang="ru-RU" sz="1400" dirty="0" err="1"/>
              <a:t>Олійник</a:t>
            </a:r>
            <a:r>
              <a:rPr lang="ru-RU" sz="1400" dirty="0"/>
              <a:t> О.О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5C9DF60-ACD9-335E-F77A-65414B652C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93989" y="284305"/>
            <a:ext cx="8526277" cy="733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Архітектура серверної частини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 descr="Изображение выглядит как текст, круг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6426289-B1CD-CC0D-E956-F3995BB9A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12" y="1076005"/>
            <a:ext cx="3472494" cy="347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Изображение выглядит как дизайн, ламп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C79C864-30F6-21FE-3663-C6A4FFC4B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53032">
            <a:off x="4459759" y="1068038"/>
            <a:ext cx="1810423" cy="1810423"/>
          </a:xfrm>
          <a:prstGeom prst="rect">
            <a:avLst/>
          </a:prstGeom>
        </p:spPr>
      </p:pic>
      <p:pic>
        <p:nvPicPr>
          <p:cNvPr id="10" name="Рисунок 9" descr="Изображение выглядит как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1F472B4-6761-664D-680F-AAE5FE417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993" y="2434862"/>
            <a:ext cx="2277007" cy="22770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7" name="Рисунок 6" descr="Изображение выглядит как текст, снимок экрана, число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E356542-B913-ABE0-D012-F9D108E9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05" y="950564"/>
            <a:ext cx="3015037" cy="369981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8108350-F596-2EC9-0831-2DCA8E769A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88722" y="269190"/>
            <a:ext cx="8566556" cy="725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Структура зберігання даних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9" name="Рисунок 8" descr="Изображение выглядит как круг, Графика, графическая встав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6358C7-D094-EB30-987B-4D822A456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48" y="2311686"/>
            <a:ext cx="2200504" cy="2200504"/>
          </a:xfrm>
          <a:prstGeom prst="rect">
            <a:avLst/>
          </a:prstGeom>
        </p:spPr>
      </p:pic>
      <p:pic>
        <p:nvPicPr>
          <p:cNvPr id="10" name="Picture 14" descr="Upgrade from Microsoft SQL Server 2000 to Microsoft SQL Server 2008 |  alameensoft">
            <a:extLst>
              <a:ext uri="{FF2B5EF4-FFF2-40B4-BE49-F238E27FC236}">
                <a16:creationId xmlns:a16="http://schemas.microsoft.com/office/drawing/2014/main" id="{C7DD59FB-B78C-2A47-0C3F-D8926149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25" y="1051428"/>
            <a:ext cx="1258446" cy="103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BB5B3E4C-B3C6-982F-4A41-118DD7BA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668" y="1384819"/>
            <a:ext cx="2010186" cy="5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F8C0F45-89D0-5796-6EF3-B6184399B9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96937" y="294963"/>
            <a:ext cx="8750125" cy="665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sz="2400" dirty="0">
                <a:latin typeface="Segoe Print" panose="02000600000000000000" pitchFamily="2" charset="0"/>
              </a:rPr>
              <a:t>Вибір Моделі Штучного інтелекту для перевірки перекладу</a:t>
            </a:r>
            <a:endParaRPr lang="ru-RU" sz="2400" dirty="0">
              <a:latin typeface="Segoe Print" panose="02000600000000000000" pitchFamily="2" charset="0"/>
            </a:endParaRPr>
          </a:p>
        </p:txBody>
      </p:sp>
      <p:pic>
        <p:nvPicPr>
          <p:cNvPr id="8" name="Picture 2" descr="Llama - Free animals icons">
            <a:extLst>
              <a:ext uri="{FF2B5EF4-FFF2-40B4-BE49-F238E27FC236}">
                <a16:creationId xmlns:a16="http://schemas.microsoft.com/office/drawing/2014/main" id="{021BA0F0-2B01-F817-0E18-03CFACB83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0" y="1683858"/>
            <a:ext cx="2584200" cy="2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графическая вставка, Графика, логотип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87BEB5D-8D90-F3C7-5965-48D96FABA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700" y="1094663"/>
            <a:ext cx="2072540" cy="2072540"/>
          </a:xfrm>
          <a:prstGeom prst="rect">
            <a:avLst/>
          </a:prstGeom>
        </p:spPr>
      </p:pic>
      <p:pic>
        <p:nvPicPr>
          <p:cNvPr id="10" name="Picture 4" descr="Facebook LLaMA Logo image for Free Download">
            <a:extLst>
              <a:ext uri="{FF2B5EF4-FFF2-40B4-BE49-F238E27FC236}">
                <a16:creationId xmlns:a16="http://schemas.microsoft.com/office/drawing/2014/main" id="{8D66B71A-3FAC-2C37-D942-D82CE909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26" y="812740"/>
            <a:ext cx="1103240" cy="11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1E4AF-CBD0-2D52-AAFF-4885F1AA7AD8}"/>
              </a:ext>
            </a:extLst>
          </p:cNvPr>
          <p:cNvSpPr txBox="1"/>
          <p:nvPr/>
        </p:nvSpPr>
        <p:spPr>
          <a:xfrm>
            <a:off x="2633830" y="2665659"/>
            <a:ext cx="42683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LLaMA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можна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запускати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в автономному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режимі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локально,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завдяки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програмним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інструментам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які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дозволяють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їй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функціонувати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на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графічних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процесорах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споживчого</a:t>
            </a:r>
            <a:r>
              <a:rPr lang="ru-RU" sz="18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ru-RU" sz="1800" b="0" i="0" dirty="0" err="1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класу</a:t>
            </a:r>
            <a:endParaRPr lang="ru-RU" sz="1800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05019-2F40-20F8-3123-3FF85992EF0D}"/>
              </a:ext>
            </a:extLst>
          </p:cNvPr>
          <p:cNvSpPr txBox="1"/>
          <p:nvPr/>
        </p:nvSpPr>
        <p:spPr>
          <a:xfrm>
            <a:off x="3057149" y="1763202"/>
            <a:ext cx="3492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Lla</a:t>
            </a:r>
            <a:r>
              <a:rPr lang="en-US" sz="2400" dirty="0">
                <a:solidFill>
                  <a:srgbClr val="202122"/>
                </a:solidFill>
                <a:latin typeface="Century Gothic" panose="020B0502020202020204" pitchFamily="34" charset="0"/>
              </a:rPr>
              <a:t>ma – LLM </a:t>
            </a:r>
            <a:r>
              <a:rPr lang="uk-UA" sz="2400" dirty="0">
                <a:solidFill>
                  <a:srgbClr val="202122"/>
                </a:solidFill>
                <a:latin typeface="Century Gothic" panose="020B0502020202020204" pitchFamily="34" charset="0"/>
              </a:rPr>
              <a:t>від </a:t>
            </a:r>
            <a:r>
              <a:rPr lang="en-US" sz="2400" dirty="0">
                <a:solidFill>
                  <a:srgbClr val="202122"/>
                </a:solidFill>
                <a:latin typeface="Century Gothic" panose="020B0502020202020204" pitchFamily="34" charset="0"/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11AB03-521F-9704-D105-3C68EA3750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622722" y="314233"/>
            <a:ext cx="3685611" cy="7761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Print" panose="02000600000000000000" pitchFamily="2" charset="0"/>
              </a:rPr>
              <a:t>WebSocket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 descr="Изображение выглядит как символ, Графика, логотип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4D87E7-DAA9-2AFC-A989-29DD3B80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858" y="915192"/>
            <a:ext cx="2252798" cy="2252798"/>
          </a:xfrm>
          <a:prstGeom prst="rect">
            <a:avLst/>
          </a:prstGeom>
        </p:spPr>
      </p:pic>
      <p:pic>
        <p:nvPicPr>
          <p:cNvPr id="9" name="Picture 2" descr="Testing Real-Time Updates in Web Applications with SignalR - Trailhead  Technology Partners">
            <a:extLst>
              <a:ext uri="{FF2B5EF4-FFF2-40B4-BE49-F238E27FC236}">
                <a16:creationId xmlns:a16="http://schemas.microsoft.com/office/drawing/2014/main" id="{A2897E64-4292-BC07-E467-F03AC5257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7" y="2528772"/>
            <a:ext cx="2598587" cy="173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BE03C-3554-1B91-C59B-297AB435A3A8}"/>
              </a:ext>
            </a:extLst>
          </p:cNvPr>
          <p:cNvSpPr txBox="1"/>
          <p:nvPr/>
        </p:nvSpPr>
        <p:spPr>
          <a:xfrm>
            <a:off x="305004" y="1205333"/>
            <a:ext cx="42669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Century Gothic" panose="020B0502020202020204" pitchFamily="34" charset="0"/>
              </a:rPr>
              <a:t>SignalR</a:t>
            </a:r>
            <a:r>
              <a:rPr lang="ru-RU" sz="2000" dirty="0">
                <a:latin typeface="Century Gothic" panose="020B0502020202020204" pitchFamily="34" charset="0"/>
              </a:rPr>
              <a:t> - </a:t>
            </a:r>
            <a:r>
              <a:rPr lang="ru-RU" sz="2000" dirty="0" err="1">
                <a:latin typeface="Century Gothic" panose="020B0502020202020204" pitchFamily="34" charset="0"/>
              </a:rPr>
              <a:t>це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безкоштовна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програмна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бібліотека</a:t>
            </a:r>
            <a:r>
              <a:rPr lang="ru-RU" sz="2000" dirty="0">
                <a:latin typeface="Century Gothic" panose="020B0502020202020204" pitchFamily="34" charset="0"/>
              </a:rPr>
              <a:t> з </a:t>
            </a:r>
            <a:r>
              <a:rPr lang="ru-RU" sz="2000" dirty="0" err="1">
                <a:latin typeface="Century Gothic" panose="020B0502020202020204" pitchFamily="34" charset="0"/>
              </a:rPr>
              <a:t>відкритим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вихідним</a:t>
            </a:r>
            <a:r>
              <a:rPr lang="ru-RU" sz="2000" dirty="0">
                <a:latin typeface="Century Gothic" panose="020B0502020202020204" pitchFamily="34" charset="0"/>
              </a:rPr>
              <a:t> кодом для Microsoft ASP.NET.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20E0A-8219-6015-7C53-7DDA6EE02BAA}"/>
              </a:ext>
            </a:extLst>
          </p:cNvPr>
          <p:cNvSpPr txBox="1"/>
          <p:nvPr/>
        </p:nvSpPr>
        <p:spPr>
          <a:xfrm>
            <a:off x="3976833" y="3282910"/>
            <a:ext cx="43092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Вона </a:t>
            </a:r>
            <a:r>
              <a:rPr lang="ru-RU" sz="1600" dirty="0" err="1">
                <a:latin typeface="Century Gothic" panose="020B0502020202020204" pitchFamily="34" charset="0"/>
              </a:rPr>
              <a:t>дозволяє</a:t>
            </a:r>
            <a:r>
              <a:rPr lang="ru-RU" sz="1600" dirty="0">
                <a:latin typeface="Century Gothic" panose="020B0502020202020204" pitchFamily="34" charset="0"/>
              </a:rPr>
              <a:t> серверному коду </a:t>
            </a:r>
            <a:r>
              <a:rPr lang="ru-RU" sz="1600" dirty="0" err="1">
                <a:latin typeface="Century Gothic" panose="020B0502020202020204" pitchFamily="34" charset="0"/>
              </a:rPr>
              <a:t>відправляти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асинхронні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повідомлення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клієнтським</a:t>
            </a:r>
            <a:r>
              <a:rPr lang="ru-RU" sz="1600" dirty="0">
                <a:latin typeface="Century Gothic" panose="020B0502020202020204" pitchFamily="34" charset="0"/>
              </a:rPr>
              <a:t> веб-</a:t>
            </a:r>
            <a:r>
              <a:rPr lang="ru-RU" sz="1600" dirty="0" err="1">
                <a:latin typeface="Century Gothic" panose="020B0502020202020204" pitchFamily="34" charset="0"/>
              </a:rPr>
              <a:t>додаткам</a:t>
            </a:r>
            <a:r>
              <a:rPr lang="ru-RU" sz="1600" dirty="0">
                <a:latin typeface="Century Gothic" panose="020B0502020202020204" pitchFamily="34" charset="0"/>
              </a:rPr>
              <a:t>. </a:t>
            </a:r>
          </a:p>
          <a:p>
            <a:pPr algn="ctr"/>
            <a:r>
              <a:rPr lang="ru-RU" sz="1600" dirty="0" err="1">
                <a:latin typeface="Century Gothic" panose="020B0502020202020204" pitchFamily="34" charset="0"/>
              </a:rPr>
              <a:t>Бібліотека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включає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серверні</a:t>
            </a:r>
            <a:r>
              <a:rPr lang="ru-RU" sz="1600" dirty="0">
                <a:latin typeface="Century Gothic" panose="020B0502020202020204" pitchFamily="34" charset="0"/>
              </a:rPr>
              <a:t> та </a:t>
            </a:r>
            <a:r>
              <a:rPr lang="ru-RU" sz="1600" dirty="0" err="1">
                <a:latin typeface="Century Gothic" panose="020B0502020202020204" pitchFamily="34" charset="0"/>
              </a:rPr>
              <a:t>клієнтські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компоненти</a:t>
            </a:r>
            <a:r>
              <a:rPr lang="ru-RU" sz="1600" dirty="0">
                <a:latin typeface="Century Gothic" panose="020B0502020202020204" pitchFamily="34" charset="0"/>
              </a:rPr>
              <a:t> JavaScript.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938BAB39-186F-AC30-62A7-2DEE176F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F62E4F3E-8525-6A0A-16EA-7BE06C01CA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DEC8A5-25AE-EAC2-FFDA-1A443EBB7AC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763DA19-06FC-1369-1D60-71C8A7517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0361" y="362797"/>
            <a:ext cx="2868597" cy="876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Кінцеві точки </a:t>
            </a:r>
            <a:r>
              <a:rPr lang="en-US" dirty="0">
                <a:latin typeface="Segoe Print" panose="02000600000000000000" pitchFamily="2" charset="0"/>
              </a:rPr>
              <a:t>API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76CEB6-69EF-3CA1-98BD-0219AC3DC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578" y="190032"/>
            <a:ext cx="3462390" cy="45702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599092-F339-8509-9ADB-D5EAD0234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5" y="1747595"/>
            <a:ext cx="2249682" cy="14550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E378B1-046B-D2B4-36FD-89E7D6FFF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497" y="3078870"/>
            <a:ext cx="2087866" cy="175306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ED3221-4C32-0D0F-301C-96447FF20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8958" y="460356"/>
            <a:ext cx="2128014" cy="1783370"/>
          </a:xfrm>
          <a:prstGeom prst="rect">
            <a:avLst/>
          </a:prstGeom>
        </p:spPr>
      </p:pic>
      <p:cxnSp>
        <p:nvCxnSpPr>
          <p:cNvPr id="21" name="Соединитель: изогнутый 20">
            <a:extLst>
              <a:ext uri="{FF2B5EF4-FFF2-40B4-BE49-F238E27FC236}">
                <a16:creationId xmlns:a16="http://schemas.microsoft.com/office/drawing/2014/main" id="{5E5E24F0-599A-0BBF-11DD-DB28CFBE23E3}"/>
              </a:ext>
            </a:extLst>
          </p:cNvPr>
          <p:cNvCxnSpPr>
            <a:cxnSpLocks/>
          </p:cNvCxnSpPr>
          <p:nvPr/>
        </p:nvCxnSpPr>
        <p:spPr>
          <a:xfrm rot="10800000">
            <a:off x="2518610" y="2666145"/>
            <a:ext cx="2866969" cy="775699"/>
          </a:xfrm>
          <a:prstGeom prst="curvedConnector3">
            <a:avLst>
              <a:gd name="adj1" fmla="val 10580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3DE6EFE5-891F-E414-C8D7-63E55448267D}"/>
              </a:ext>
            </a:extLst>
          </p:cNvPr>
          <p:cNvCxnSpPr>
            <a:cxnSpLocks/>
          </p:cNvCxnSpPr>
          <p:nvPr/>
        </p:nvCxnSpPr>
        <p:spPr>
          <a:xfrm rot="5400000">
            <a:off x="4347517" y="1205664"/>
            <a:ext cx="1072475" cy="1003652"/>
          </a:xfrm>
          <a:prstGeom prst="curvedConnector3">
            <a:avLst>
              <a:gd name="adj1" fmla="val 129513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Соединитель: изогнутый 128">
            <a:extLst>
              <a:ext uri="{FF2B5EF4-FFF2-40B4-BE49-F238E27FC236}">
                <a16:creationId xmlns:a16="http://schemas.microsoft.com/office/drawing/2014/main" id="{F2E5136B-A217-DF6D-3250-1969D03ED99B}"/>
              </a:ext>
            </a:extLst>
          </p:cNvPr>
          <p:cNvCxnSpPr>
            <a:cxnSpLocks/>
            <a:endCxn id="12" idx="3"/>
          </p:cNvCxnSpPr>
          <p:nvPr/>
        </p:nvCxnSpPr>
        <p:spPr>
          <a:xfrm rot="16200000" flipV="1">
            <a:off x="4794355" y="4046411"/>
            <a:ext cx="694973" cy="512955"/>
          </a:xfrm>
          <a:prstGeom prst="curved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9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71A04BCA-E814-AFA1-65AA-85717B5E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F11B4D71-109C-5282-5414-BEA51E5385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5CB25-BB34-C0EA-D834-402EE194E9F8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3DB736-1A54-90B8-CAD4-F6A3342A5F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07150" y="264824"/>
            <a:ext cx="4448453" cy="733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sz="2400" dirty="0">
                <a:latin typeface="Segoe Print" panose="02000600000000000000" pitchFamily="2" charset="0"/>
              </a:rPr>
              <a:t>Формування тестів</a:t>
            </a:r>
            <a:endParaRPr lang="ru-RU" sz="2400" dirty="0">
              <a:latin typeface="Segoe Print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EAD9E-A12E-F906-175B-3C1B8C62FBAD}"/>
              </a:ext>
            </a:extLst>
          </p:cNvPr>
          <p:cNvSpPr txBox="1"/>
          <p:nvPr/>
        </p:nvSpPr>
        <p:spPr>
          <a:xfrm>
            <a:off x="96593" y="2283890"/>
            <a:ext cx="23817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QDirection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Direction 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string Term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string? Meaning 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public string? Translation 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566C9-4956-A845-4BA1-AB7E157E382D}"/>
              </a:ext>
            </a:extLst>
          </p:cNvPr>
          <p:cNvSpPr txBox="1"/>
          <p:nvPr/>
        </p:nvSpPr>
        <p:spPr>
          <a:xfrm>
            <a:off x="2518244" y="994235"/>
            <a:ext cx="3101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TrueFalseQuestion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List&lt;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TrueFalseAnswer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Answers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DF2B1-9E86-E56C-ABAB-C4EF3380C696}"/>
              </a:ext>
            </a:extLst>
          </p:cNvPr>
          <p:cNvSpPr txBox="1"/>
          <p:nvPr/>
        </p:nvSpPr>
        <p:spPr>
          <a:xfrm>
            <a:off x="2516301" y="1850900"/>
            <a:ext cx="3254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MultipleChoiceQuestion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List&lt;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MultipleChoiceAnswer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Answers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226EA-AF7F-9E40-4836-7B3740AD641D}"/>
              </a:ext>
            </a:extLst>
          </p:cNvPr>
          <p:cNvSpPr txBox="1"/>
          <p:nvPr/>
        </p:nvSpPr>
        <p:spPr>
          <a:xfrm>
            <a:off x="2484860" y="2787172"/>
            <a:ext cx="3101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HandwrittenQuestion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HandwrittenAnswer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Answer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80961-979E-5BD6-22E3-3AA85BE4E7E5}"/>
              </a:ext>
            </a:extLst>
          </p:cNvPr>
          <p:cNvSpPr txBox="1"/>
          <p:nvPr/>
        </p:nvSpPr>
        <p:spPr>
          <a:xfrm>
            <a:off x="2484860" y="3713169"/>
            <a:ext cx="2662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AudioQuestion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Question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AudioAnswer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Answer</a:t>
            </a: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991F9-9420-4ED7-1D8C-21366F36ADC4}"/>
              </a:ext>
            </a:extLst>
          </p:cNvPr>
          <p:cNvSpPr txBox="1"/>
          <p:nvPr/>
        </p:nvSpPr>
        <p:spPr>
          <a:xfrm>
            <a:off x="5983308" y="264824"/>
            <a:ext cx="2953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AnsweredTrueFalseQuestion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TrueFalseQuestion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uk-UA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uk-UA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B3734-BC20-FFC6-C77E-03A482DCCE52}"/>
              </a:ext>
            </a:extLst>
          </p:cNvPr>
          <p:cNvSpPr txBox="1"/>
          <p:nvPr/>
        </p:nvSpPr>
        <p:spPr>
          <a:xfrm>
            <a:off x="5934507" y="1313055"/>
            <a:ext cx="3209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AnsweredMultipleChoiceQuestion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MultipleChoiceQuestion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54BC0-8CCF-556F-2597-605DE974D7B5}"/>
              </a:ext>
            </a:extLst>
          </p:cNvPr>
          <p:cNvSpPr txBox="1"/>
          <p:nvPr/>
        </p:nvSpPr>
        <p:spPr>
          <a:xfrm>
            <a:off x="5950399" y="2391611"/>
            <a:ext cx="29864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AnsweredHandwrittenQuestion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HandwrittenQuestion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5CD754-E632-A070-805B-80DBD8FAE720}"/>
              </a:ext>
            </a:extLst>
          </p:cNvPr>
          <p:cNvSpPr txBox="1"/>
          <p:nvPr/>
        </p:nvSpPr>
        <p:spPr>
          <a:xfrm>
            <a:off x="5950399" y="3527793"/>
            <a:ext cx="30655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AnsweredAudioQuestion</a:t>
            </a:r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AudioQuestion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bool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IsGivenCorrectAnswer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public string? </a:t>
            </a:r>
            <a:r>
              <a:rPr lang="en-US" sz="9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GivenAnswer</a:t>
            </a:r>
            <a:endParaRPr lang="en-US" sz="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sz="9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pic>
        <p:nvPicPr>
          <p:cNvPr id="18" name="Рисунок 17" descr="Изображение выглядит как гаечный ключ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EC7D75-E193-71F8-58F3-C597A8016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4562">
            <a:off x="1230232" y="1063977"/>
            <a:ext cx="1156505" cy="1156505"/>
          </a:xfrm>
          <a:prstGeom prst="rect">
            <a:avLst/>
          </a:prstGeom>
        </p:spPr>
      </p:pic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BED235C-74CA-2B2D-D48B-5F9F24F290DE}"/>
              </a:ext>
            </a:extLst>
          </p:cNvPr>
          <p:cNvCxnSpPr>
            <a:cxnSpLocks/>
          </p:cNvCxnSpPr>
          <p:nvPr/>
        </p:nvCxnSpPr>
        <p:spPr>
          <a:xfrm>
            <a:off x="2446872" y="894566"/>
            <a:ext cx="0" cy="4104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078F542-62AB-0CFC-FB3F-E99B2D9FB4C0}"/>
              </a:ext>
            </a:extLst>
          </p:cNvPr>
          <p:cNvCxnSpPr>
            <a:cxnSpLocks/>
          </p:cNvCxnSpPr>
          <p:nvPr/>
        </p:nvCxnSpPr>
        <p:spPr>
          <a:xfrm>
            <a:off x="5778810" y="229374"/>
            <a:ext cx="36286" cy="47692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Рисунок 20" descr="Изображение выглядит как гаечный ключ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888C51B-3B2D-8145-FAB5-8D6EE51AE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4562">
            <a:off x="4725893" y="117499"/>
            <a:ext cx="901248" cy="9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39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27326A28-E0BF-A046-7CCC-BCF3E44B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5955255A-1A54-E4A4-AC97-CA0EF2E2CE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BF00DB-64DE-0228-0F5B-855C9D1C3DA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35B3EB-3288-EB1C-1CB1-0EEDF3C9F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23" y="2872106"/>
            <a:ext cx="5864969" cy="19129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7CB1256-E0C9-C501-1091-3E43E4BDE4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31972" y="297396"/>
            <a:ext cx="6722769" cy="733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Модульне тестування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73FAE4-8398-8B13-C2C4-9E05F246E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424" y="1031247"/>
            <a:ext cx="1695528" cy="1695528"/>
          </a:xfrm>
          <a:prstGeom prst="rect">
            <a:avLst/>
          </a:prstGeom>
        </p:spPr>
      </p:pic>
      <p:pic>
        <p:nvPicPr>
          <p:cNvPr id="6" name="Рисунок 5" descr="Изображение выглядит как дизайн, ламп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9733356-B296-3348-B820-73181209E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64325">
            <a:off x="4678786" y="1329307"/>
            <a:ext cx="1195571" cy="1195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88B495-F1C7-A866-4BA0-AAF3687C5DE5}"/>
              </a:ext>
            </a:extLst>
          </p:cNvPr>
          <p:cNvSpPr txBox="1"/>
          <p:nvPr/>
        </p:nvSpPr>
        <p:spPr>
          <a:xfrm>
            <a:off x="649896" y="1176578"/>
            <a:ext cx="3886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Century Gothic" panose="020B0502020202020204" pitchFamily="34" charset="0"/>
              </a:rPr>
              <a:t>Бібліотеки для модульного тестування: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 Gothic" panose="020B0502020202020204" pitchFamily="34" charset="0"/>
              </a:rPr>
              <a:t>xUnit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entury Gothic" panose="020B0502020202020204" pitchFamily="34" charset="0"/>
              </a:rPr>
              <a:t>Moq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6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D6A6015F-D84B-27BB-093D-0C4FC0C7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A15EC29E-CD78-C711-06C4-538347F0B5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B8CBFB-6720-70D8-B0E5-60705297E858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6DB8554-F0EE-DE9F-62F9-55095D7302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46381" y="294703"/>
            <a:ext cx="7626002" cy="1001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Участь у виставці та публікація тез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43BD73-4C98-E0B3-F5D7-E58175BDF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864" y="1345742"/>
            <a:ext cx="2441895" cy="34669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10094-A2B9-7B55-9C60-9124E7712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2728">
            <a:off x="4365469" y="1546688"/>
            <a:ext cx="3757229" cy="29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27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FE3F39D9-A5F2-EC30-F99F-D9F93BED8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1DF7A5F8-A1F9-A37C-6BB3-40D85D5C28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19418-A503-DAA1-B886-DE2ACA3759F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03789C5-692F-D5BB-49D9-63FA5AEEE6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500665" y="373599"/>
            <a:ext cx="3906364" cy="817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Підсумки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BB8E7-9D95-5B16-449D-7D78498763E8}"/>
              </a:ext>
            </a:extLst>
          </p:cNvPr>
          <p:cNvSpPr txBox="1"/>
          <p:nvPr/>
        </p:nvSpPr>
        <p:spPr>
          <a:xfrm>
            <a:off x="1225308" y="1630754"/>
            <a:ext cx="72097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Р</a:t>
            </a:r>
            <a:r>
              <a:rPr lang="uk-UA" sz="20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озроблену програмну систему, яка</a:t>
            </a:r>
            <a:r>
              <a:rPr lang="uk-UA" sz="20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підтримує вивчення іноземної лексики</a:t>
            </a:r>
            <a:endParaRPr lang="uk-UA" sz="2000" kern="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підвищує якість перевірки знань та мотивацію користувачів завдяки змагальним елементам і гнучкому підходу до побудови навчального процесу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перевіряє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правильність</a:t>
            </a:r>
            <a:r>
              <a:rPr lang="ru-RU" sz="2000" dirty="0">
                <a:latin typeface="Century Gothic" panose="020B0502020202020204" pitchFamily="34" charset="0"/>
              </a:rPr>
              <a:t> контекстного перекладу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підтримує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автоматичний</a:t>
            </a:r>
            <a:r>
              <a:rPr lang="ru-RU" sz="2000" dirty="0">
                <a:latin typeface="Century Gothic" panose="020B0502020202020204" pitchFamily="34" charset="0"/>
              </a:rPr>
              <a:t> переклад </a:t>
            </a:r>
            <a:r>
              <a:rPr lang="ru-RU" sz="2000" dirty="0" err="1">
                <a:latin typeface="Century Gothic" panose="020B0502020202020204" pitchFamily="34" charset="0"/>
              </a:rPr>
              <a:t>слів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4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B2284042-F553-BC50-EA3D-E213E943E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756CC4F9-0D6B-7187-E4F5-0DEDDE138B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29373-2FF0-0822-C07B-49AD9BDA8156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1EC86AD-2300-E677-CEB0-4A441EDF28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976119" y="1962670"/>
            <a:ext cx="5353650" cy="1001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sz="3600" dirty="0">
                <a:latin typeface="Segoe Print" panose="02000600000000000000" pitchFamily="2" charset="0"/>
              </a:rPr>
              <a:t>Дякую за увагу!</a:t>
            </a:r>
            <a:endParaRPr lang="ru-RU" sz="36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48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EE5265C-2987-BBF2-D061-459D32A77A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82" y="337063"/>
            <a:ext cx="4668198" cy="733851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>
                <a:latin typeface="Segoe Print" panose="02000600000000000000" pitchFamily="2" charset="0"/>
              </a:rPr>
              <a:t>Мета </a:t>
            </a:r>
            <a:r>
              <a:rPr lang="ru-RU" dirty="0" err="1">
                <a:latin typeface="Segoe Print" panose="02000600000000000000" pitchFamily="2" charset="0"/>
              </a:rPr>
              <a:t>роботи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B3935374-8452-E809-6EAC-718B477421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016" y="1434052"/>
            <a:ext cx="8062224" cy="2607079"/>
          </a:xfrm>
        </p:spPr>
        <p:txBody>
          <a:bodyPr rtlCol="0">
            <a:normAutofit/>
          </a:bodyPr>
          <a:lstStyle/>
          <a:p>
            <a:pPr marL="114300" indent="0" algn="ctr">
              <a:buNone/>
            </a:pPr>
            <a:r>
              <a:rPr lang="uk-UA" sz="2000" dirty="0">
                <a:latin typeface="Century Gothic" panose="020B0502020202020204" pitchFamily="34" charset="0"/>
              </a:rPr>
              <a:t>Розробка серверної частини застосунку, що допоможе вивчати та запам’ятовувати слова та вирази іноземними мовами, шляхом створення користувачами власним словників з термінами однією мовою, та їх переклади та/або визначеннями іншою мовою.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9" name="Рисунок 8" descr="Изображение выглядит как символ, логотип, Графика, Цвет электр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A2631B1-7C17-D976-DD43-06AC9668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45" y="4177836"/>
            <a:ext cx="628601" cy="628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7" name="Объект 12" descr="Изображение выглядит как мультфильм, графическая вставка, дизайн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042B3DF-B4D4-7F3C-3218-A5EFE718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754" y="1029430"/>
            <a:ext cx="3084640" cy="308464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6919B80-28E5-CD46-835C-4099729CE8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12" y="402829"/>
            <a:ext cx="3956693" cy="581749"/>
          </a:xfrm>
        </p:spPr>
        <p:txBody>
          <a:bodyPr rtlCol="0">
            <a:noAutofit/>
          </a:bodyPr>
          <a:lstStyle/>
          <a:p>
            <a:pPr rtl="0"/>
            <a:r>
              <a:rPr lang="uk-UA" sz="3200" dirty="0">
                <a:latin typeface="Segoe Print" panose="02000600000000000000" pitchFamily="2" charset="0"/>
              </a:rPr>
              <a:t>А</a:t>
            </a:r>
            <a:r>
              <a:rPr lang="ru-RU" sz="3200" dirty="0" err="1">
                <a:latin typeface="Segoe Print" panose="02000600000000000000" pitchFamily="2" charset="0"/>
              </a:rPr>
              <a:t>ктуальність</a:t>
            </a:r>
            <a:endParaRPr lang="ru-RU" sz="3200" dirty="0">
              <a:latin typeface="Segoe Print" panose="02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FE720-FBBF-9D79-72A2-F1270E8904E0}"/>
              </a:ext>
            </a:extLst>
          </p:cNvPr>
          <p:cNvSpPr txBox="1"/>
          <p:nvPr/>
        </p:nvSpPr>
        <p:spPr>
          <a:xfrm>
            <a:off x="956904" y="1162994"/>
            <a:ext cx="40768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Необхідність у глобальній комунікації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Вимога ринку праці та міжнародного співробітництва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Доступ до сучасних знань, науки та культури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uk-UA" sz="2000" noProof="0" dirty="0">
                <a:latin typeface="Century Gothic" panose="020B0502020202020204" pitchFamily="34" charset="0"/>
              </a:rPr>
              <a:t>Підвищення когнітивних здібностей та гнучкості мислення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7" name="Объект 10" descr="Изображение выглядит как символ, логотип, Графика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56E91D-1CC6-1DD9-B72E-FC491A53B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204" y="1310512"/>
            <a:ext cx="2709904" cy="270990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CF1FE14-BEA9-1DE5-A279-08D06D8D74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54720" y="336040"/>
            <a:ext cx="7138228" cy="797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uk-UA" dirty="0">
                <a:latin typeface="Segoe Print" panose="02000600000000000000" pitchFamily="2" charset="0"/>
              </a:rPr>
              <a:t>А</a:t>
            </a:r>
            <a:r>
              <a:rPr lang="ru-RU" dirty="0" err="1">
                <a:latin typeface="Segoe Print" panose="02000600000000000000" pitchFamily="2" charset="0"/>
              </a:rPr>
              <a:t>наліз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предметної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області</a:t>
            </a:r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C7602-766E-6350-BCE6-E83F536809B1}"/>
              </a:ext>
            </a:extLst>
          </p:cNvPr>
          <p:cNvSpPr txBox="1"/>
          <p:nvPr/>
        </p:nvSpPr>
        <p:spPr>
          <a:xfrm>
            <a:off x="865251" y="1207663"/>
            <a:ext cx="502721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Century Gothic" panose="020B0502020202020204" pitchFamily="34" charset="0"/>
              </a:rPr>
              <a:t>Популярні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підходи</a:t>
            </a:r>
            <a:r>
              <a:rPr lang="ru-RU" sz="2000" dirty="0">
                <a:latin typeface="Century Gothic" panose="020B0502020202020204" pitchFamily="34" charset="0"/>
              </a:rPr>
              <a:t> та </a:t>
            </a:r>
            <a:r>
              <a:rPr lang="ru-RU" sz="2000" dirty="0" err="1">
                <a:latin typeface="Century Gothic" panose="020B0502020202020204" pitchFamily="34" charset="0"/>
              </a:rPr>
              <a:t>новітні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тренди</a:t>
            </a:r>
            <a:r>
              <a:rPr lang="ru-RU" sz="20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latin typeface="Century Gothic" panose="020B0502020202020204" pitchFamily="34" charset="0"/>
              </a:rPr>
              <a:t>переклад </a:t>
            </a:r>
            <a:r>
              <a:rPr lang="ru-RU" sz="2000" dirty="0" err="1">
                <a:latin typeface="Century Gothic" panose="020B0502020202020204" pitchFamily="34" charset="0"/>
              </a:rPr>
              <a:t>слів</a:t>
            </a:r>
            <a:r>
              <a:rPr lang="ru-RU" sz="2000" dirty="0">
                <a:latin typeface="Century Gothic" panose="020B0502020202020204" pitchFamily="34" charset="0"/>
              </a:rPr>
              <a:t> у реальному </a:t>
            </a:r>
            <a:r>
              <a:rPr lang="ru-RU" sz="2000" dirty="0" err="1">
                <a:latin typeface="Century Gothic" panose="020B0502020202020204" pitchFamily="34" charset="0"/>
              </a:rPr>
              <a:t>часі</a:t>
            </a:r>
            <a:r>
              <a:rPr lang="ru-RU" sz="2000" dirty="0">
                <a:latin typeface="Century Gothic" panose="020B0502020202020204" pitchFamily="34" charset="0"/>
              </a:rPr>
              <a:t> за </a:t>
            </a:r>
            <a:r>
              <a:rPr lang="ru-RU" sz="2000" dirty="0" err="1">
                <a:latin typeface="Century Gothic" panose="020B0502020202020204" pitchFamily="34" charset="0"/>
              </a:rPr>
              <a:t>допомогою</a:t>
            </a:r>
            <a:r>
              <a:rPr lang="ru-RU" sz="2000" dirty="0">
                <a:latin typeface="Century Gothic" panose="020B0502020202020204" pitchFamily="34" charset="0"/>
              </a:rPr>
              <a:t> онлайн-</a:t>
            </a:r>
            <a:r>
              <a:rPr lang="ru-RU" sz="2000" dirty="0" err="1">
                <a:latin typeface="Century Gothic" panose="020B0502020202020204" pitchFamily="34" charset="0"/>
              </a:rPr>
              <a:t>сервісів</a:t>
            </a:r>
            <a:r>
              <a:rPr lang="ru-RU" sz="20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формування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словників</a:t>
            </a:r>
            <a:r>
              <a:rPr lang="ru-RU" sz="2000" dirty="0">
                <a:latin typeface="Century Gothic" panose="020B0502020202020204" pitchFamily="34" charset="0"/>
              </a:rPr>
              <a:t> та </a:t>
            </a:r>
            <a:r>
              <a:rPr lang="ru-RU" sz="2000" dirty="0" err="1">
                <a:latin typeface="Century Gothic" panose="020B0502020202020204" pitchFamily="34" charset="0"/>
              </a:rPr>
              <a:t>інтерактивних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завдань</a:t>
            </a:r>
            <a:r>
              <a:rPr lang="ru-RU" sz="20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 err="1">
                <a:latin typeface="Century Gothic" panose="020B0502020202020204" pitchFamily="34" charset="0"/>
              </a:rPr>
              <a:t>закріплення</a:t>
            </a:r>
            <a:r>
              <a:rPr lang="ru-RU" sz="2000" dirty="0"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latin typeface="Century Gothic" panose="020B0502020202020204" pitchFamily="34" charset="0"/>
              </a:rPr>
              <a:t>знань</a:t>
            </a:r>
            <a:r>
              <a:rPr lang="ru-RU" sz="2000" dirty="0">
                <a:latin typeface="Century Gothic" panose="020B0502020202020204" pitchFamily="34" charset="0"/>
              </a:rPr>
              <a:t> через тести, </a:t>
            </a:r>
            <a:r>
              <a:rPr lang="ru-RU" sz="2000" dirty="0" err="1">
                <a:latin typeface="Century Gothic" panose="020B0502020202020204" pitchFamily="34" charset="0"/>
              </a:rPr>
              <a:t>флеш-картки</a:t>
            </a:r>
            <a:r>
              <a:rPr lang="ru-RU" sz="2000" dirty="0">
                <a:latin typeface="Century Gothic" panose="020B0502020202020204" pitchFamily="34" charset="0"/>
              </a:rPr>
              <a:t>, </a:t>
            </a:r>
            <a:r>
              <a:rPr lang="ru-RU" sz="2000" dirty="0" err="1">
                <a:latin typeface="Century Gothic" panose="020B0502020202020204" pitchFamily="34" charset="0"/>
              </a:rPr>
              <a:t>вправи</a:t>
            </a:r>
            <a:r>
              <a:rPr lang="ru-RU" sz="2000" dirty="0">
                <a:latin typeface="Century Gothic" panose="020B0502020202020204" pitchFamily="34" charset="0"/>
              </a:rPr>
              <a:t>;</a:t>
            </a:r>
            <a:endParaRPr lang="en-US" sz="20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dirty="0" err="1">
                <a:latin typeface="Century Gothic" panose="020B0502020202020204" pitchFamily="34" charset="0"/>
              </a:rPr>
              <a:t>гейміфікація</a:t>
            </a:r>
            <a:r>
              <a:rPr lang="uk-UA" sz="2000" dirty="0">
                <a:latin typeface="Century Gothic" panose="020B0502020202020204" pitchFamily="34" charset="0"/>
              </a:rPr>
              <a:t> навчання</a:t>
            </a:r>
            <a:r>
              <a:rPr lang="en-US" sz="2000" dirty="0">
                <a:latin typeface="Century Gothic" panose="020B0502020202020204" pitchFamily="34" charset="0"/>
              </a:rPr>
              <a:t>;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2000" dirty="0">
                <a:latin typeface="Century Gothic" panose="020B0502020202020204" pitchFamily="34" charset="0"/>
              </a:rPr>
              <a:t>можливість змагань між учнями.</a:t>
            </a:r>
            <a:endParaRPr lang="ru-RU" sz="20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8F29D64-0488-613E-88E7-3B43B58493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18499" y="368156"/>
            <a:ext cx="3092521" cy="1461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А</a:t>
            </a:r>
            <a:r>
              <a:rPr lang="ru-RU" dirty="0" err="1">
                <a:latin typeface="Segoe Print" panose="02000600000000000000" pitchFamily="2" charset="0"/>
              </a:rPr>
              <a:t>наліз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існуючих</a:t>
            </a:r>
            <a:r>
              <a:rPr lang="ru-RU" dirty="0">
                <a:latin typeface="Segoe Print" panose="02000600000000000000" pitchFamily="2" charset="0"/>
              </a:rPr>
              <a:t> </a:t>
            </a:r>
            <a:r>
              <a:rPr lang="ru-RU" dirty="0" err="1">
                <a:latin typeface="Segoe Print" panose="02000600000000000000" pitchFamily="2" charset="0"/>
              </a:rPr>
              <a:t>рішень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9" name="Рисунок 8" descr="Изображение выглядит как дизайн, графическая вставка, Графика, зарисо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AA420D-6209-365E-0E88-5C81801DF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63" y="1982328"/>
            <a:ext cx="2224750" cy="2224750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90559"/>
              </p:ext>
            </p:extLst>
          </p:nvPr>
        </p:nvGraphicFramePr>
        <p:xfrm>
          <a:off x="3303141" y="642133"/>
          <a:ext cx="5522360" cy="3564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7124">
                  <a:extLst>
                    <a:ext uri="{9D8B030D-6E8A-4147-A177-3AD203B41FA5}">
                      <a16:colId xmlns:a16="http://schemas.microsoft.com/office/drawing/2014/main" val="350609524"/>
                    </a:ext>
                  </a:extLst>
                </a:gridCol>
                <a:gridCol w="1115969">
                  <a:extLst>
                    <a:ext uri="{9D8B030D-6E8A-4147-A177-3AD203B41FA5}">
                      <a16:colId xmlns:a16="http://schemas.microsoft.com/office/drawing/2014/main" val="4141851040"/>
                    </a:ext>
                  </a:extLst>
                </a:gridCol>
                <a:gridCol w="930261">
                  <a:extLst>
                    <a:ext uri="{9D8B030D-6E8A-4147-A177-3AD203B41FA5}">
                      <a16:colId xmlns:a16="http://schemas.microsoft.com/office/drawing/2014/main" val="2622699174"/>
                    </a:ext>
                  </a:extLst>
                </a:gridCol>
                <a:gridCol w="996190">
                  <a:extLst>
                    <a:ext uri="{9D8B030D-6E8A-4147-A177-3AD203B41FA5}">
                      <a16:colId xmlns:a16="http://schemas.microsoft.com/office/drawing/2014/main" val="2195522612"/>
                    </a:ext>
                  </a:extLst>
                </a:gridCol>
                <a:gridCol w="1082816">
                  <a:extLst>
                    <a:ext uri="{9D8B030D-6E8A-4147-A177-3AD203B41FA5}">
                      <a16:colId xmlns:a16="http://schemas.microsoft.com/office/drawing/2014/main" val="2655474408"/>
                    </a:ext>
                  </a:extLst>
                </a:gridCol>
              </a:tblGrid>
              <a:tr h="358257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Критерій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Quizlet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Duolingo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Wordwall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Google Translate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1457543784"/>
                  </a:ext>
                </a:extLst>
              </a:tr>
              <a:tr h="71063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 err="1">
                          <a:effectLst/>
                        </a:rPr>
                        <a:t>Перевірка</a:t>
                      </a:r>
                      <a:r>
                        <a:rPr lang="ru-RU" sz="1000" u="none" strike="noStrike" dirty="0">
                          <a:effectLst/>
                        </a:rPr>
                        <a:t> </a:t>
                      </a:r>
                      <a:r>
                        <a:rPr lang="ru-RU" sz="1000" u="none" strike="noStrike" dirty="0" err="1">
                          <a:effectLst/>
                        </a:rPr>
                        <a:t>контекстної</a:t>
                      </a:r>
                      <a:r>
                        <a:rPr lang="ru-RU" sz="1000" u="none" strike="noStrike" dirty="0">
                          <a:effectLst/>
                        </a:rPr>
                        <a:t> </a:t>
                      </a:r>
                      <a:r>
                        <a:rPr lang="ru-RU" sz="1000" u="none" strike="noStrike" dirty="0" err="1">
                          <a:effectLst/>
                        </a:rPr>
                        <a:t>правильності</a:t>
                      </a:r>
                      <a:r>
                        <a:rPr lang="ru-RU" sz="1000" u="none" strike="noStrike" dirty="0">
                          <a:effectLst/>
                        </a:rPr>
                        <a:t> перекладу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2972989425"/>
                  </a:ext>
                </a:extLst>
              </a:tr>
              <a:tr h="534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Гейміфікація навчання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Частково</a:t>
                      </a:r>
                      <a:r>
                        <a:rPr lang="en-US" sz="1000" u="none" strike="noStrike" dirty="0">
                          <a:effectLst/>
                        </a:rPr>
                        <a:t> (</a:t>
                      </a:r>
                      <a:r>
                        <a:rPr lang="en-US" sz="1000" u="none" strike="noStrike" dirty="0" err="1">
                          <a:effectLst/>
                        </a:rPr>
                        <a:t>тести</a:t>
                      </a:r>
                      <a:r>
                        <a:rPr lang="en-US" sz="1000" u="none" strike="noStrike" dirty="0">
                          <a:effectLst/>
                        </a:rPr>
                        <a:t>, </a:t>
                      </a:r>
                      <a:r>
                        <a:rPr lang="en-US" sz="1000" u="none" strike="noStrike" dirty="0" err="1">
                          <a:effectLst/>
                        </a:rPr>
                        <a:t>рекорди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Так</a:t>
                      </a:r>
                      <a:r>
                        <a:rPr lang="en-US" sz="1000" u="none" strike="noStrike" dirty="0">
                          <a:effectLst/>
                        </a:rPr>
                        <a:t> (</a:t>
                      </a:r>
                      <a:r>
                        <a:rPr lang="en-US" sz="1000" u="none" strike="noStrike" dirty="0" err="1">
                          <a:effectLst/>
                        </a:rPr>
                        <a:t>щоденні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цілі</a:t>
                      </a:r>
                      <a:r>
                        <a:rPr lang="en-US" sz="1000" u="none" strike="noStrike" dirty="0">
                          <a:effectLst/>
                        </a:rPr>
                        <a:t>, </a:t>
                      </a:r>
                      <a:r>
                        <a:rPr lang="en-US" sz="1000" u="none" strike="noStrike" dirty="0" err="1">
                          <a:effectLst/>
                        </a:rPr>
                        <a:t>рівні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Так (інтерактивні ігри)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3479733644"/>
                  </a:ext>
                </a:extLst>
              </a:tr>
              <a:tr h="53444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Підтримка перекладу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Так (ручний/</a:t>
                      </a:r>
                    </a:p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автоматичний)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Частково (контекстний)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 (автоматичний переклад)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4008134924"/>
                  </a:ext>
                </a:extLst>
              </a:tr>
              <a:tr h="53444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Можливість змагань між учнями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Ні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Так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2985726975"/>
                  </a:ext>
                </a:extLst>
              </a:tr>
              <a:tr h="358257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Мета – вивчення мови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Ні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1558595445"/>
                  </a:ext>
                </a:extLst>
              </a:tr>
              <a:tr h="534448"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Адаптація під словники користувача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Ні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>
                          <a:effectLst/>
                        </a:rPr>
                        <a:t>Так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u="none" strike="noStrike" dirty="0">
                          <a:effectLst/>
                        </a:rPr>
                        <a:t>Ні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6" marR="5526" marT="5526" marB="0" anchor="ctr"/>
                </a:tc>
                <a:extLst>
                  <a:ext uri="{0D108BD9-81ED-4DB2-BD59-A6C34878D82A}">
                    <a16:rowId xmlns:a16="http://schemas.microsoft.com/office/drawing/2014/main" val="35580855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E271130-DA93-9F4B-0EA0-C838B8FE66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54478" y="505374"/>
            <a:ext cx="6127758" cy="602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uk-UA" sz="3200" dirty="0">
                <a:latin typeface="Segoe Print" panose="02000600000000000000" pitchFamily="2" charset="0"/>
              </a:rPr>
              <a:t>Постановка задачі</a:t>
            </a:r>
            <a:endParaRPr lang="ru-RU" sz="3200" dirty="0">
              <a:latin typeface="Segoe Print" panose="02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3F7DC-AF40-AEBD-7278-44DDF1B0EC93}"/>
              </a:ext>
            </a:extLst>
          </p:cNvPr>
          <p:cNvSpPr txBox="1"/>
          <p:nvPr/>
        </p:nvSpPr>
        <p:spPr>
          <a:xfrm>
            <a:off x="2941755" y="1205056"/>
            <a:ext cx="583648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>
                <a:latin typeface="Century Gothic" panose="020B0502020202020204" pitchFamily="34" charset="0"/>
              </a:rPr>
              <a:t>Створнення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серверної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частини</a:t>
            </a:r>
            <a:r>
              <a:rPr lang="ru-RU" sz="1600" dirty="0">
                <a:latin typeface="Century Gothic" panose="020B0502020202020204" pitchFamily="34" charset="0"/>
              </a:rPr>
              <a:t> </a:t>
            </a:r>
            <a:r>
              <a:rPr lang="ru-RU" sz="1600" dirty="0" err="1">
                <a:latin typeface="Century Gothic" panose="020B0502020202020204" pitchFamily="34" charset="0"/>
              </a:rPr>
              <a:t>системи</a:t>
            </a:r>
            <a:r>
              <a:rPr lang="ru-RU" sz="1600" dirty="0">
                <a:latin typeface="Century Gothic" panose="020B0502020202020204" pitchFamily="34" charset="0"/>
              </a:rPr>
              <a:t>, яка </a:t>
            </a:r>
            <a:r>
              <a:rPr lang="uk-UA" sz="1600" dirty="0">
                <a:latin typeface="Century Gothic" panose="020B0502020202020204" pitchFamily="34" charset="0"/>
              </a:rPr>
              <a:t>дозволила би користувачам</a:t>
            </a:r>
            <a:r>
              <a:rPr lang="ru-RU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створювати власні словники з картками </a:t>
            </a:r>
            <a:r>
              <a:rPr lang="ru-RU" sz="16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проходити тести з різними типами питань</a:t>
            </a:r>
            <a:r>
              <a:rPr lang="ru-RU" sz="1600" dirty="0">
                <a:latin typeface="Century Gothic" panose="020B0502020202020204" pitchFamily="34" charset="0"/>
              </a:rPr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змагатися між собою за результатами проходження цих тестів</a:t>
            </a:r>
            <a:r>
              <a:rPr lang="ru-RU" sz="1600" dirty="0">
                <a:latin typeface="Century Gothic" panose="020B0502020202020204" pitchFamily="34" charset="0"/>
              </a:rPr>
              <a:t>;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uk-UA" sz="1600" dirty="0">
                <a:latin typeface="Century Gothic" panose="020B0502020202020204" pitchFamily="34" charset="0"/>
              </a:rPr>
              <a:t>бути впевненими в контекстній правильності перекладу</a:t>
            </a:r>
            <a:r>
              <a:rPr lang="en-US" sz="1600" dirty="0">
                <a:latin typeface="Century Gothic" panose="020B0502020202020204" pitchFamily="34" charset="0"/>
              </a:rPr>
              <a:t>;</a:t>
            </a:r>
            <a:endParaRPr lang="ru-RU" sz="1600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17A6F-AADA-9E41-CB24-3B9E374D5807}"/>
              </a:ext>
            </a:extLst>
          </p:cNvPr>
          <p:cNvSpPr txBox="1"/>
          <p:nvPr/>
        </p:nvSpPr>
        <p:spPr>
          <a:xfrm>
            <a:off x="2570505" y="3683019"/>
            <a:ext cx="571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800" cap="all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Print" panose="02000600000000000000" pitchFamily="2" charset="0"/>
                <a:ea typeface="+mj-ea"/>
                <a:cs typeface="+mj-cs"/>
              </a:rPr>
              <a:t>Поєднання переваг наявних рішень із сучасними підходами до вивчення іноземних мов</a:t>
            </a:r>
            <a:endParaRPr lang="ru-RU" sz="1800" cap="all" spc="150" dirty="0">
              <a:solidFill>
                <a:schemeClr val="tx1">
                  <a:lumMod val="75000"/>
                  <a:lumOff val="25000"/>
                </a:schemeClr>
              </a:solidFill>
              <a:latin typeface="Segoe Print" panose="02000600000000000000" pitchFamily="2" charset="0"/>
              <a:ea typeface="+mj-ea"/>
              <a:cs typeface="+mj-cs"/>
            </a:endParaRPr>
          </a:p>
        </p:txBody>
      </p:sp>
      <p:pic>
        <p:nvPicPr>
          <p:cNvPr id="10" name="Рисунок 9" descr="Изображение выглядит как дизайн, ламп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2DAB723-A066-6ACE-0706-F70E4086F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50270">
            <a:off x="548229" y="1751157"/>
            <a:ext cx="1983973" cy="19839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0CC2D32-4B03-BE3B-D955-9797849AED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474923" y="343802"/>
            <a:ext cx="6613478" cy="666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uk-UA" dirty="0">
                <a:latin typeface="Segoe Print" panose="02000600000000000000" pitchFamily="2" charset="0"/>
              </a:rPr>
              <a:t>Діаграма прецедентів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4" name="Рисунок 3" descr="Изображение выглядит как текст, снимок экрана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E9EF577-7715-FCBC-2BE7-DFFB22240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101" y="1010574"/>
            <a:ext cx="5244507" cy="3789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7" name="Picture 2" descr="Using ASP.NET Core Razor Views from a Class Library - CodeOpinion">
            <a:extLst>
              <a:ext uri="{FF2B5EF4-FFF2-40B4-BE49-F238E27FC236}">
                <a16:creationId xmlns:a16="http://schemas.microsoft.com/office/drawing/2014/main" id="{36D1893E-2C13-09E7-A068-767175B0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85" y="1469790"/>
            <a:ext cx="984949" cy="98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uGet Gallery | Dapper 2.1.66">
            <a:extLst>
              <a:ext uri="{FF2B5EF4-FFF2-40B4-BE49-F238E27FC236}">
                <a16:creationId xmlns:a16="http://schemas.microsoft.com/office/drawing/2014/main" id="{2A270382-5726-F4BA-6B27-9D090C245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15" y="2512160"/>
            <a:ext cx="654329" cy="71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lama 3.1 from Meta, its most capable models to date - MLWires">
            <a:extLst>
              <a:ext uri="{FF2B5EF4-FFF2-40B4-BE49-F238E27FC236}">
                <a16:creationId xmlns:a16="http://schemas.microsoft.com/office/drawing/2014/main" id="{C8E0336D-A606-1076-E239-5816419C9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6" r="14885"/>
          <a:stretch/>
        </p:blipFill>
        <p:spPr bwMode="auto">
          <a:xfrm>
            <a:off x="1659017" y="3364359"/>
            <a:ext cx="1071156" cy="84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Real-time Communication With SignalR: Case Study">
            <a:extLst>
              <a:ext uri="{FF2B5EF4-FFF2-40B4-BE49-F238E27FC236}">
                <a16:creationId xmlns:a16="http://schemas.microsoft.com/office/drawing/2014/main" id="{BDD31F74-D71E-57F9-C263-37A13625E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1" t="18634" r="22878" b="16917"/>
          <a:stretch/>
        </p:blipFill>
        <p:spPr bwMode="auto">
          <a:xfrm>
            <a:off x="505141" y="3427322"/>
            <a:ext cx="963535" cy="71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Upgrade from Microsoft SQL Server 2000 to Microsoft SQL Server 2008 |  alameensoft">
            <a:extLst>
              <a:ext uri="{FF2B5EF4-FFF2-40B4-BE49-F238E27FC236}">
                <a16:creationId xmlns:a16="http://schemas.microsoft.com/office/drawing/2014/main" id="{B80DABBF-E82C-6070-A24C-7D2EFBB9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80" y="1591528"/>
            <a:ext cx="902160" cy="7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ADDED4-A4B4-FEFE-4416-C13838E81510}"/>
              </a:ext>
            </a:extLst>
          </p:cNvPr>
          <p:cNvSpPr txBox="1"/>
          <p:nvPr/>
        </p:nvSpPr>
        <p:spPr>
          <a:xfrm>
            <a:off x="737738" y="954555"/>
            <a:ext cx="166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Back-end</a:t>
            </a:r>
          </a:p>
        </p:txBody>
      </p:sp>
      <p:pic>
        <p:nvPicPr>
          <p:cNvPr id="13" name="Picture 18" descr="Html, Css And Javascript Logo - Html5 Css3 Js Logo Clipart - Large Size Png  Image - PikPng">
            <a:extLst>
              <a:ext uri="{FF2B5EF4-FFF2-40B4-BE49-F238E27FC236}">
                <a16:creationId xmlns:a16="http://schemas.microsoft.com/office/drawing/2014/main" id="{D696386E-0FB1-FFD9-8D81-0358A8FDD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14"/>
          <a:stretch/>
        </p:blipFill>
        <p:spPr bwMode="auto">
          <a:xfrm>
            <a:off x="3375933" y="1542509"/>
            <a:ext cx="1037427" cy="6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TypeScript - Wikipedia">
            <a:extLst>
              <a:ext uri="{FF2B5EF4-FFF2-40B4-BE49-F238E27FC236}">
                <a16:creationId xmlns:a16="http://schemas.microsoft.com/office/drawing/2014/main" id="{45BC860F-9D0D-6C90-E772-2BD842CFD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80" y="1624109"/>
            <a:ext cx="635625" cy="6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React full logo transparent PNG - StickPNG">
            <a:extLst>
              <a:ext uri="{FF2B5EF4-FFF2-40B4-BE49-F238E27FC236}">
                <a16:creationId xmlns:a16="http://schemas.microsoft.com/office/drawing/2014/main" id="{7DC7310F-57B2-9798-A934-A68DA6800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02" y="2404891"/>
            <a:ext cx="1007660" cy="95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Understanding React Router v6. In the dynamic world of modern web… | by  Saileshadhikari | Stackademic">
            <a:extLst>
              <a:ext uri="{FF2B5EF4-FFF2-40B4-BE49-F238E27FC236}">
                <a16:creationId xmlns:a16="http://schemas.microsoft.com/office/drawing/2014/main" id="{852F0946-5C45-ED00-33EC-328E5030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59" y="3762100"/>
            <a:ext cx="1278104" cy="6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Your first program in Kotlin">
            <a:extLst>
              <a:ext uri="{FF2B5EF4-FFF2-40B4-BE49-F238E27FC236}">
                <a16:creationId xmlns:a16="http://schemas.microsoft.com/office/drawing/2014/main" id="{1304A0C9-E6EF-BB23-692C-64879C84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75" y="1616593"/>
            <a:ext cx="1956293" cy="60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4CA772E-E0A3-7B35-1652-AD419C91A3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0775" y="3614976"/>
            <a:ext cx="1997968" cy="72155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9E049C2-2E37-11BF-81E1-0CBA84971B9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34406" b="34236"/>
          <a:stretch/>
        </p:blipFill>
        <p:spPr>
          <a:xfrm>
            <a:off x="6831219" y="2539864"/>
            <a:ext cx="1810254" cy="5135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EC0793-683F-FF7E-2DAE-A99B851DFBD3}"/>
              </a:ext>
            </a:extLst>
          </p:cNvPr>
          <p:cNvSpPr txBox="1"/>
          <p:nvPr/>
        </p:nvSpPr>
        <p:spPr>
          <a:xfrm>
            <a:off x="3694573" y="933943"/>
            <a:ext cx="164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Front-end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74A548-2D7B-2173-06CE-947C4DDF169D}"/>
              </a:ext>
            </a:extLst>
          </p:cNvPr>
          <p:cNvSpPr txBox="1"/>
          <p:nvPr/>
        </p:nvSpPr>
        <p:spPr>
          <a:xfrm>
            <a:off x="7138322" y="933943"/>
            <a:ext cx="120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Mobile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3EB37F5-BB4E-3BD5-C6ED-A6EDEE55C4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4766" y="319073"/>
            <a:ext cx="8102302" cy="636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Вибір технологій розробки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23" name="Picture 12" descr="Real-time Communication With SignalR: Case Study">
            <a:extLst>
              <a:ext uri="{FF2B5EF4-FFF2-40B4-BE49-F238E27FC236}">
                <a16:creationId xmlns:a16="http://schemas.microsoft.com/office/drawing/2014/main" id="{BE8C77A5-A188-E859-DB38-E596502E5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1" t="18634" r="22878" b="16917"/>
          <a:stretch/>
        </p:blipFill>
        <p:spPr bwMode="auto">
          <a:xfrm>
            <a:off x="4836921" y="3614976"/>
            <a:ext cx="995899" cy="74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FB0475A6-EB93-6324-6DD3-D0D56D056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96" y="2696964"/>
            <a:ext cx="1733788" cy="4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BEF1B74C-1085-4257-562A-BDF161DE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99" y="2708115"/>
            <a:ext cx="1307638" cy="3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161DF35E-05CB-3F29-DCE7-66BEB765E6DA}"/>
              </a:ext>
            </a:extLst>
          </p:cNvPr>
          <p:cNvCxnSpPr>
            <a:cxnSpLocks/>
          </p:cNvCxnSpPr>
          <p:nvPr/>
        </p:nvCxnSpPr>
        <p:spPr>
          <a:xfrm>
            <a:off x="2985877" y="992777"/>
            <a:ext cx="0" cy="39484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F7B86B5-B627-AC39-8834-835E1677DE11}"/>
              </a:ext>
            </a:extLst>
          </p:cNvPr>
          <p:cNvCxnSpPr>
            <a:cxnSpLocks/>
          </p:cNvCxnSpPr>
          <p:nvPr/>
        </p:nvCxnSpPr>
        <p:spPr>
          <a:xfrm>
            <a:off x="6236596" y="954555"/>
            <a:ext cx="0" cy="3989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A1C45CA-5C72-6533-322D-0300988D2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021346" y="288588"/>
            <a:ext cx="7756894" cy="653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uk-UA" dirty="0">
                <a:latin typeface="Segoe Print" panose="02000600000000000000" pitchFamily="2" charset="0"/>
              </a:rPr>
              <a:t>Діаграма розгортання</a:t>
            </a:r>
            <a:endParaRPr lang="ru-RU" dirty="0">
              <a:latin typeface="Segoe Print" panose="02000600000000000000" pitchFamily="2" charset="0"/>
            </a:endParaRPr>
          </a:p>
        </p:txBody>
      </p:sp>
      <p:pic>
        <p:nvPicPr>
          <p:cNvPr id="8" name="Рисунок 7" descr="Изображение выглядит как текст, диаграмма, снимок экрана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69E643E-4E1A-B482-A705-164D1FD0B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50" y="1048684"/>
            <a:ext cx="5396120" cy="345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Изображение выглядит как Графика, символ, дизайн, кру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82A7FB-90F6-2BF3-9AD7-BCC44EC2D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12" y="2416521"/>
            <a:ext cx="1856412" cy="1856412"/>
          </a:xfrm>
          <a:prstGeom prst="rect">
            <a:avLst/>
          </a:prstGeom>
        </p:spPr>
      </p:pic>
      <p:pic>
        <p:nvPicPr>
          <p:cNvPr id="10" name="Рисунок 9" descr="Изображение выглядит как гаечный ключ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33DC70D-F8B8-593F-CC98-3E3B5E55C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44562">
            <a:off x="1464731" y="1028190"/>
            <a:ext cx="1421363" cy="14213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95</TotalTime>
  <Words>581</Words>
  <Application>Microsoft Office PowerPoint</Application>
  <PresentationFormat>Экран (16:9)</PresentationFormat>
  <Paragraphs>156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Century Gothic</vt:lpstr>
      <vt:lpstr>Times New Roman</vt:lpstr>
      <vt:lpstr>Segoe Print</vt:lpstr>
      <vt:lpstr>Cascadia Code</vt:lpstr>
      <vt:lpstr>Open Sans</vt:lpstr>
      <vt:lpstr>Courier New</vt:lpstr>
      <vt:lpstr>Arial</vt:lpstr>
      <vt:lpstr>Economica</vt:lpstr>
      <vt:lpstr>Шаблон презентації кваліфікаційної роботи магістрів</vt:lpstr>
      <vt:lpstr>Презентация PowerPoint</vt:lpstr>
      <vt:lpstr>Мета роботи</vt:lpstr>
      <vt:lpstr>Актуальність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Микольчук Михайло</dc:creator>
  <cp:lastModifiedBy>Микольчук Михайло</cp:lastModifiedBy>
  <cp:revision>17</cp:revision>
  <dcterms:created xsi:type="dcterms:W3CDTF">2025-06-01T19:05:15Z</dcterms:created>
  <dcterms:modified xsi:type="dcterms:W3CDTF">2025-06-14T10:34:07Z</dcterms:modified>
</cp:coreProperties>
</file>